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65" r:id="rId11"/>
    <p:sldId id="279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D2D96-AD2E-43CB-AAEB-68467B3F449C}" type="datetimeFigureOut">
              <a:rPr lang="bg-BG" smtClean="0"/>
              <a:t>22.11.2020 г.</a:t>
            </a:fld>
            <a:endParaRPr lang="bg-B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CCB4D-2E83-4ADE-97E2-84E37FA3D930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65396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CCB4D-2E83-4ADE-97E2-84E37FA3D930}" type="slidenum">
              <a:rPr lang="bg-BG" smtClean="0"/>
              <a:t>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89087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CCB4D-2E83-4ADE-97E2-84E37FA3D930}" type="slidenum">
              <a:rPr lang="bg-BG" smtClean="0"/>
              <a:t>10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1072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1.jpeg"/><Relationship Id="rId5" Type="http://schemas.openxmlformats.org/officeDocument/2006/relationships/image" Target="../media/image3.jpeg"/><Relationship Id="rId10" Type="http://schemas.openxmlformats.org/officeDocument/2006/relationships/image" Target="../media/image25.jpeg"/><Relationship Id="rId4" Type="http://schemas.openxmlformats.org/officeDocument/2006/relationships/image" Target="../media/image2.pn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.pn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6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.pn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30.jpeg"/><Relationship Id="rId5" Type="http://schemas.openxmlformats.org/officeDocument/2006/relationships/image" Target="../media/image3.jpeg"/><Relationship Id="rId10" Type="http://schemas.openxmlformats.org/officeDocument/2006/relationships/image" Target="../media/image34.jpeg"/><Relationship Id="rId4" Type="http://schemas.openxmlformats.org/officeDocument/2006/relationships/image" Target="../media/image2.pn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.png"/><Relationship Id="rId7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2.png"/><Relationship Id="rId7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g"/><Relationship Id="rId4" Type="http://schemas.openxmlformats.org/officeDocument/2006/relationships/image" Target="../media/image3.jpe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2.png"/><Relationship Id="rId7" Type="http://schemas.openxmlformats.org/officeDocument/2006/relationships/image" Target="../media/image4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78117"/>
            <a:ext cx="2318385" cy="805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_lar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421" y="152400"/>
            <a:ext cx="885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127924"/>
            <a:ext cx="2348865" cy="829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709" y="6184971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200" i="1" dirty="0" smtClean="0"/>
              <a:t>Проект  </a:t>
            </a:r>
            <a:r>
              <a:rPr lang="bg-BG" sz="1200" i="1" dirty="0"/>
              <a:t>BG05M2ОP001-3.005-0004 „Активно приобщаване в системата на предучилищното образование“, финансиран от Оперативна програма „Наука и образование за интелигентен растеж“, съфинансирана от Европейския съюз чрез Европейските структурни и инвестиционни фондове.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36933" y="1994769"/>
            <a:ext cx="877315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ДЕТСКА ГРАДИНА „ВЪЛШЕБЕН СВЯТ“</a:t>
            </a: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r>
              <a:rPr lang="bg-BG" sz="2800" b="1" dirty="0" smtClean="0">
                <a:solidFill>
                  <a:srgbClr val="002060"/>
                </a:solidFill>
              </a:rPr>
              <a:t>АКТИВНО ПРИОБЩАВАНЕ В СИСТЕМАТА </a:t>
            </a:r>
          </a:p>
          <a:p>
            <a:pPr algn="ctr"/>
            <a:r>
              <a:rPr lang="bg-BG" sz="2800" b="1" dirty="0" smtClean="0">
                <a:solidFill>
                  <a:srgbClr val="002060"/>
                </a:solidFill>
              </a:rPr>
              <a:t>НА ПРЕДУЧИЛИЩНОТО ОБРАЗОВАНИЕ</a:t>
            </a:r>
          </a:p>
          <a:p>
            <a:pPr algn="ctr"/>
            <a:endParaRPr lang="bg-BG" sz="2800" b="1" dirty="0">
              <a:solidFill>
                <a:srgbClr val="002060"/>
              </a:solidFill>
            </a:endParaRPr>
          </a:p>
          <a:p>
            <a:pPr algn="ctr"/>
            <a:r>
              <a:rPr lang="bg-BG" sz="2800" b="1" dirty="0" smtClean="0">
                <a:solidFill>
                  <a:srgbClr val="002060"/>
                </a:solidFill>
              </a:rPr>
              <a:t>Град Пордим 2020 година</a:t>
            </a:r>
          </a:p>
        </p:txBody>
      </p:sp>
    </p:spTree>
    <p:extLst>
      <p:ext uri="{BB962C8B-B14F-4D97-AF65-F5344CB8AC3E}">
        <p14:creationId xmlns:p14="http://schemas.microsoft.com/office/powerpoint/2010/main" val="40537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417">
        <p14:prism isContent="1" isInverted="1"/>
      </p:transition>
    </mc:Choice>
    <mc:Fallback xmlns="">
      <p:transition spd="slow" advClick="0" advTm="44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78117"/>
            <a:ext cx="2318385" cy="805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_lar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421" y="152400"/>
            <a:ext cx="885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127924"/>
            <a:ext cx="2348865" cy="829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709" y="6184971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200" i="1" dirty="0" smtClean="0"/>
              <a:t>Проект  </a:t>
            </a:r>
            <a:r>
              <a:rPr lang="bg-BG" sz="1200" i="1" dirty="0"/>
              <a:t>BG05M2ОP001-3.005-0004 „Активно приобщаване в системата на предучилищното образование“, финансиран от Оперативна програма „Наука и образование за интелигентен растеж“, съфинансирана от Европейския съюз чрез Европейските структурни и инвестиционни фондове.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1295400" y="100965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dirty="0" smtClean="0">
                <a:latin typeface="Arial Black" pitchFamily="34" charset="0"/>
              </a:rPr>
              <a:t>5. </a:t>
            </a:r>
            <a:r>
              <a:rPr lang="bg-BG" sz="2000" smtClean="0">
                <a:latin typeface="Arial Black" pitchFamily="34" charset="0"/>
              </a:rPr>
              <a:t>ВЪВ ВЪЛШЕБНИЯ </a:t>
            </a:r>
            <a:r>
              <a:rPr lang="bg-BG" sz="2000" dirty="0" smtClean="0">
                <a:latin typeface="Arial Black" pitchFamily="34" charset="0"/>
              </a:rPr>
              <a:t>СВЯТ НА ПРИКАЗКИТЕ</a:t>
            </a:r>
            <a:endParaRPr lang="bg-BG" sz="2000" dirty="0">
              <a:latin typeface="Arial Black" pitchFamily="34" charset="0"/>
            </a:endParaRPr>
          </a:p>
        </p:txBody>
      </p:sp>
      <p:pic>
        <p:nvPicPr>
          <p:cNvPr id="13" name="Картина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8" y="1409760"/>
            <a:ext cx="7084512" cy="4775211"/>
          </a:xfrm>
          <a:prstGeom prst="rect">
            <a:avLst/>
          </a:prstGeom>
        </p:spPr>
      </p:pic>
      <p:sp>
        <p:nvSpPr>
          <p:cNvPr id="15" name="Правоъгълник 14"/>
          <p:cNvSpPr/>
          <p:nvPr/>
        </p:nvSpPr>
        <p:spPr>
          <a:xfrm>
            <a:off x="457200" y="1209705"/>
            <a:ext cx="8686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                                                     </a:t>
            </a:r>
            <a:r>
              <a:rPr lang="ru-RU" sz="2800" b="1" dirty="0" err="1" smtClean="0">
                <a:solidFill>
                  <a:srgbClr val="C00000"/>
                </a:solidFill>
              </a:rPr>
              <a:t>Театрализираните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игри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  </a:t>
            </a:r>
            <a:r>
              <a:rPr lang="ru-RU" sz="2800" b="1" dirty="0" err="1" smtClean="0">
                <a:solidFill>
                  <a:srgbClr val="C00000"/>
                </a:solidFill>
              </a:rPr>
              <a:t>спомагат</a:t>
            </a:r>
            <a:r>
              <a:rPr lang="ru-RU" sz="2800" b="1" dirty="0" smtClean="0">
                <a:solidFill>
                  <a:srgbClr val="C00000"/>
                </a:solidFill>
              </a:rPr>
              <a:t> за </a:t>
            </a:r>
            <a:r>
              <a:rPr lang="ru-RU" sz="2800" b="1" dirty="0" err="1" smtClean="0">
                <a:solidFill>
                  <a:srgbClr val="C00000"/>
                </a:solidFill>
              </a:rPr>
              <a:t>обвързване</a:t>
            </a:r>
            <a:r>
              <a:rPr lang="ru-RU" sz="2800" b="1" dirty="0" smtClean="0">
                <a:solidFill>
                  <a:srgbClr val="C00000"/>
                </a:solidFill>
              </a:rPr>
              <a:t> на </a:t>
            </a:r>
            <a:r>
              <a:rPr lang="ru-RU" sz="2800" b="1" dirty="0" err="1" smtClean="0">
                <a:solidFill>
                  <a:srgbClr val="C00000"/>
                </a:solidFill>
              </a:rPr>
              <a:t>възприемането</a:t>
            </a:r>
            <a:r>
              <a:rPr lang="ru-RU" sz="2800" b="1" dirty="0" smtClean="0">
                <a:solidFill>
                  <a:srgbClr val="C00000"/>
                </a:solidFill>
              </a:rPr>
              <a:t> на</a:t>
            </a:r>
            <a:endParaRPr lang="ru-RU" sz="2800" b="1" dirty="0">
              <a:solidFill>
                <a:srgbClr val="C00000"/>
              </a:solidFill>
            </a:endParaRPr>
          </a:p>
          <a:p>
            <a:pPr algn="r"/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новите</a:t>
            </a:r>
            <a:r>
              <a:rPr lang="ru-RU" sz="2800" b="1" dirty="0" smtClean="0">
                <a:solidFill>
                  <a:srgbClr val="C00000"/>
                </a:solidFill>
              </a:rPr>
              <a:t> знания с </a:t>
            </a:r>
            <a:r>
              <a:rPr lang="ru-RU" sz="2800" b="1" dirty="0" err="1" smtClean="0">
                <a:solidFill>
                  <a:srgbClr val="C00000"/>
                </a:solidFill>
              </a:rPr>
              <a:t>емоциите</a:t>
            </a:r>
            <a:r>
              <a:rPr lang="ru-RU" sz="28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  </a:t>
            </a:r>
          </a:p>
          <a:p>
            <a:r>
              <a:rPr lang="ru-RU" sz="2800" b="1" dirty="0" err="1" smtClean="0">
                <a:solidFill>
                  <a:srgbClr val="C00000"/>
                </a:solidFill>
              </a:rPr>
              <a:t>Учителят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създава игрова среда, в която </a:t>
            </a:r>
            <a:r>
              <a:rPr lang="ru-RU" sz="2800" b="1" dirty="0" err="1">
                <a:solidFill>
                  <a:srgbClr val="C00000"/>
                </a:solidFill>
              </a:rPr>
              <a:t>децата</a:t>
            </a:r>
            <a:r>
              <a:rPr lang="ru-RU" sz="2800" b="1" dirty="0">
                <a:solidFill>
                  <a:srgbClr val="C00000"/>
                </a:solidFill>
              </a:rPr>
              <a:t> 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err="1" smtClean="0">
                <a:solidFill>
                  <a:srgbClr val="C00000"/>
                </a:solidFill>
              </a:rPr>
              <a:t>придобиват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знания в екип, учат и </a:t>
            </a:r>
            <a:r>
              <a:rPr lang="ru-RU" sz="2800" b="1" dirty="0" err="1">
                <a:solidFill>
                  <a:srgbClr val="C00000"/>
                </a:solidFill>
              </a:rPr>
              <a:t>развиват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речта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чрез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                                                </a:t>
            </a:r>
            <a:r>
              <a:rPr lang="ru-RU" sz="2800" b="1" dirty="0" err="1" smtClean="0">
                <a:solidFill>
                  <a:srgbClr val="C00000"/>
                </a:solidFill>
              </a:rPr>
              <a:t>ролеви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и ситуационни  игри.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09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9795">
        <p14:reveal/>
      </p:transition>
    </mc:Choice>
    <mc:Fallback xmlns="">
      <p:transition spd="slow" advTm="297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78117"/>
            <a:ext cx="2318385" cy="805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_lar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421" y="152400"/>
            <a:ext cx="885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127924"/>
            <a:ext cx="2348865" cy="829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709" y="6184971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200" i="1" dirty="0" smtClean="0"/>
              <a:t>Проект  </a:t>
            </a:r>
            <a:r>
              <a:rPr lang="bg-BG" sz="1200" i="1" dirty="0"/>
              <a:t>BG05M2ОP001-3.005-0004 „Активно приобщаване в системата на предучилищното образование“, финансиран от Оперативна програма „Наука и образование за интелигентен растеж“, съфинансирана от Европейския съюз чрез Европейските структурни и инвестиционни фондове.</a:t>
            </a:r>
            <a:endParaRPr lang="en-US" sz="1200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8244">
            <a:off x="5646106" y="1325365"/>
            <a:ext cx="3556530" cy="2468681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7030">
            <a:off x="5174820" y="3909198"/>
            <a:ext cx="3697708" cy="2218992"/>
          </a:xfrm>
          <a:prstGeom prst="rect">
            <a:avLst/>
          </a:prstGeom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2337">
            <a:off x="-13252" y="890275"/>
            <a:ext cx="4066854" cy="3050140"/>
          </a:xfrm>
          <a:prstGeom prst="rect">
            <a:avLst/>
          </a:prstGeom>
        </p:spPr>
      </p:pic>
      <p:pic>
        <p:nvPicPr>
          <p:cNvPr id="14" name="Картина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109" y="945574"/>
            <a:ext cx="2590800" cy="3667095"/>
          </a:xfrm>
          <a:prstGeom prst="rect">
            <a:avLst/>
          </a:prstGeom>
        </p:spPr>
      </p:pic>
      <p:sp>
        <p:nvSpPr>
          <p:cNvPr id="15" name="Правоъгълник 14"/>
          <p:cNvSpPr/>
          <p:nvPr/>
        </p:nvSpPr>
        <p:spPr>
          <a:xfrm>
            <a:off x="-14614" y="2005454"/>
            <a:ext cx="88840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veni\AppData\Local\Temp\Rar$DIa0.629\пр.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191">
            <a:off x="184763" y="3881869"/>
            <a:ext cx="4419599" cy="227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796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795">
        <p:fade/>
      </p:transition>
    </mc:Choice>
    <mc:Fallback xmlns="">
      <p:transition spd="med" advTm="297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78117"/>
            <a:ext cx="2318385" cy="805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_lar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421" y="152400"/>
            <a:ext cx="885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127924"/>
            <a:ext cx="2348865" cy="829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709" y="6184971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200" i="1" dirty="0" smtClean="0"/>
              <a:t>Проект  </a:t>
            </a:r>
            <a:r>
              <a:rPr lang="bg-BG" sz="1200" i="1" dirty="0"/>
              <a:t>BG05M2ОP001-3.005-0004 „Активно приобщаване в системата на предучилищното образование“, финансиран от Оперативна програма „Наука и образование за интелигентен растеж“, съфинансирана от Европейския съюз чрез Европейските структурни и инвестиционни фондове.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028679"/>
            <a:ext cx="868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 smtClean="0">
                <a:latin typeface="Arial Black" pitchFamily="34" charset="0"/>
              </a:rPr>
              <a:t>6. ВЪЛШЕБСТВАТА НА ДИГИТАЛНИТЕ ТЕХНОЛОГИИ</a:t>
            </a:r>
            <a:endParaRPr lang="bg-BG" sz="2400" dirty="0">
              <a:latin typeface="Arial Black" pitchFamily="34" charset="0"/>
            </a:endParaRPr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13" y="3938100"/>
            <a:ext cx="4323681" cy="2272748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13" y="1782837"/>
            <a:ext cx="4332033" cy="2155262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608" y="1704823"/>
            <a:ext cx="4108960" cy="2311290"/>
          </a:xfrm>
          <a:prstGeom prst="rect">
            <a:avLst/>
          </a:prstGeom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608" y="4006392"/>
            <a:ext cx="4113135" cy="21785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679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77">
        <p:circle/>
      </p:transition>
    </mc:Choice>
    <mc:Fallback xmlns="">
      <p:transition spd="slow" advTm="1717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78117"/>
            <a:ext cx="2318385" cy="805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_lar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421" y="152400"/>
            <a:ext cx="885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127924"/>
            <a:ext cx="2348865" cy="829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709" y="6184971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200" i="1" dirty="0" smtClean="0"/>
              <a:t>Проект  </a:t>
            </a:r>
            <a:r>
              <a:rPr lang="bg-BG" sz="1200" i="1" dirty="0"/>
              <a:t>BG05M2ОP001-3.005-0004 „Активно приобщаване в системата на предучилищното образование“, финансиран от Оперативна програма „Наука и образование за интелигентен растеж“, съфинансирана от Европейския съюз чрез Европейските структурни и инвестиционни фондове.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028679"/>
            <a:ext cx="868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 smtClean="0">
                <a:latin typeface="Arial Black" pitchFamily="34" charset="0"/>
              </a:rPr>
              <a:t>7. РАЗНООБРАЗИЕТО  </a:t>
            </a:r>
            <a:r>
              <a:rPr lang="bg-BG" sz="2400" dirty="0">
                <a:latin typeface="Arial Black" pitchFamily="34" charset="0"/>
              </a:rPr>
              <a:t>ОТ ДИДАКТИЧНИ МАТЕРИАЛИ  И ИГРИ ПРОВОКИРА И МОТИВИРА ДЕЦАТА </a:t>
            </a: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885169"/>
            <a:ext cx="2971801" cy="1404296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4565">
            <a:off x="5908445" y="2191576"/>
            <a:ext cx="3110865" cy="1610508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612368"/>
            <a:ext cx="2320631" cy="3356283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7" y="3289465"/>
            <a:ext cx="2193863" cy="2925150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851" y="4139826"/>
            <a:ext cx="2875953" cy="20701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63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1660">
        <p14:gallery dir="l"/>
      </p:transition>
    </mc:Choice>
    <mc:Fallback xmlns="">
      <p:transition spd="slow" advTm="216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78117"/>
            <a:ext cx="2318385" cy="805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_lar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421" y="152400"/>
            <a:ext cx="885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127924"/>
            <a:ext cx="2348865" cy="829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709" y="6184971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200" i="1" dirty="0" smtClean="0"/>
              <a:t>Проект  </a:t>
            </a:r>
            <a:r>
              <a:rPr lang="bg-BG" sz="1200" i="1" dirty="0"/>
              <a:t>BG05M2ОP001-3.005-0004 „Активно приобщаване в системата на предучилищното образование“, финансиран от Оперативна програма „Наука и образование за интелигентен растеж“, съфинансирана от Европейския съюз чрез Европейските структурни и инвестиционни фондове.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53111" y="1351468"/>
            <a:ext cx="879070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200" b="1" dirty="0" smtClean="0"/>
              <a:t> ЧРЕЗ ДОПЪЛНИТЕЛНАТА РАБОТА </a:t>
            </a:r>
            <a:r>
              <a:rPr lang="bg-BG" sz="2200" b="1" dirty="0" smtClean="0"/>
              <a:t>ПО БЪЛГАРСКИ ЕЗИК </a:t>
            </a:r>
            <a:r>
              <a:rPr lang="bg-BG" sz="2200" b="1" dirty="0" smtClean="0"/>
              <a:t>С </a:t>
            </a:r>
            <a:r>
              <a:rPr lang="bg-BG" sz="2200" b="1" dirty="0" smtClean="0"/>
              <a:t>НАД 80 ДЕЦА</a:t>
            </a:r>
            <a:r>
              <a:rPr lang="bg-BG" sz="2200" b="1" smtClean="0"/>
              <a:t>, </a:t>
            </a:r>
            <a:endParaRPr lang="bg-BG" sz="2200" b="1" dirty="0" smtClean="0"/>
          </a:p>
          <a:p>
            <a:pPr algn="ctr"/>
            <a:r>
              <a:rPr lang="bg-BG" sz="2200" b="1" dirty="0" smtClean="0"/>
              <a:t>УСПЯХМЕ ДА ПОСТИГНЕМ: </a:t>
            </a:r>
          </a:p>
          <a:p>
            <a:pPr algn="ctr"/>
            <a:r>
              <a:rPr lang="bg-BG" sz="2200" b="1" dirty="0" err="1" smtClean="0"/>
              <a:t>подобрявяне</a:t>
            </a:r>
            <a:r>
              <a:rPr lang="bg-BG" sz="2200" b="1" dirty="0" smtClean="0"/>
              <a:t> на говорните и комуникативни умения</a:t>
            </a:r>
            <a:r>
              <a:rPr lang="en-US" sz="2200" b="1" dirty="0" smtClean="0"/>
              <a:t>;</a:t>
            </a:r>
            <a:r>
              <a:rPr lang="bg-BG" sz="2200" b="1" dirty="0" smtClean="0"/>
              <a:t> </a:t>
            </a:r>
          </a:p>
          <a:p>
            <a:pPr algn="ctr"/>
            <a:r>
              <a:rPr lang="bg-BG" sz="2200" b="1" dirty="0" smtClean="0"/>
              <a:t>разгръщане на речниковия запас</a:t>
            </a:r>
            <a:r>
              <a:rPr lang="en-US" sz="2200" b="1" dirty="0" smtClean="0"/>
              <a:t>;</a:t>
            </a:r>
            <a:r>
              <a:rPr lang="bg-BG" sz="2200" b="1" dirty="0" smtClean="0"/>
              <a:t>  </a:t>
            </a:r>
          </a:p>
          <a:p>
            <a:pPr algn="ctr"/>
            <a:r>
              <a:rPr lang="bg-BG" sz="2200" b="1" dirty="0" smtClean="0"/>
              <a:t>подобряване на артикулирането на звуковете и граматически правилния изказ на децата</a:t>
            </a:r>
            <a:r>
              <a:rPr lang="en-US" sz="2200" b="1" dirty="0" smtClean="0"/>
              <a:t>;</a:t>
            </a:r>
            <a:endParaRPr lang="bg-BG" sz="2200" b="1" dirty="0" smtClean="0"/>
          </a:p>
          <a:p>
            <a:pPr algn="ctr"/>
            <a:r>
              <a:rPr lang="bg-BG" sz="2200" b="1" dirty="0"/>
              <a:t>ф</a:t>
            </a:r>
            <a:r>
              <a:rPr lang="bg-BG" sz="2200" b="1" dirty="0" smtClean="0"/>
              <a:t>ормиране на положително отношение към книгата</a:t>
            </a:r>
            <a:r>
              <a:rPr lang="en-US" sz="2200" b="1" dirty="0" smtClean="0"/>
              <a:t>;</a:t>
            </a:r>
            <a:endParaRPr lang="bg-BG" sz="2200" b="1" dirty="0" smtClean="0"/>
          </a:p>
          <a:p>
            <a:pPr algn="ctr"/>
            <a:r>
              <a:rPr lang="bg-BG" sz="2200" b="1" dirty="0" smtClean="0"/>
              <a:t>развиване на фината </a:t>
            </a:r>
            <a:r>
              <a:rPr lang="bg-BG" sz="2200" b="1" dirty="0" err="1" smtClean="0"/>
              <a:t>моторика</a:t>
            </a:r>
            <a:r>
              <a:rPr lang="en-US" sz="2200" b="1" dirty="0" smtClean="0"/>
              <a:t>;</a:t>
            </a:r>
            <a:endParaRPr lang="bg-BG" sz="2200" b="1" dirty="0" smtClean="0"/>
          </a:p>
          <a:p>
            <a:pPr algn="ctr"/>
            <a:r>
              <a:rPr lang="bg-BG" sz="2200" b="1" dirty="0" smtClean="0"/>
              <a:t>развиване на творческите заложби, мисленето и паметта</a:t>
            </a:r>
            <a:r>
              <a:rPr lang="en-US" sz="2200" b="1" dirty="0" smtClean="0"/>
              <a:t>;</a:t>
            </a:r>
            <a:endParaRPr lang="bg-BG" sz="2200" b="1" dirty="0" smtClean="0"/>
          </a:p>
          <a:p>
            <a:pPr algn="ctr"/>
            <a:r>
              <a:rPr lang="bg-BG" sz="2200" b="1" dirty="0" smtClean="0"/>
              <a:t>развиване на детската емоционалност и емпатия</a:t>
            </a:r>
            <a:r>
              <a:rPr lang="en-US" sz="2200" b="1" dirty="0" smtClean="0"/>
              <a:t>;</a:t>
            </a:r>
            <a:endParaRPr lang="bg-BG" sz="2200" b="1" dirty="0" smtClean="0"/>
          </a:p>
          <a:p>
            <a:pPr algn="ctr"/>
            <a:r>
              <a:rPr lang="bg-BG" sz="2200" b="1" dirty="0"/>
              <a:t>п</a:t>
            </a:r>
            <a:r>
              <a:rPr lang="bg-BG" sz="2200" b="1" dirty="0" smtClean="0"/>
              <a:t>одобряване на волевото внимание и концентрацията</a:t>
            </a:r>
            <a:r>
              <a:rPr lang="en-US" sz="2200" b="1" dirty="0" smtClean="0"/>
              <a:t>;</a:t>
            </a:r>
            <a:endParaRPr lang="bg-BG" sz="2200" b="1" dirty="0" smtClean="0"/>
          </a:p>
          <a:p>
            <a:pPr algn="ctr"/>
            <a:r>
              <a:rPr lang="bg-BG" sz="2200" b="1" dirty="0" smtClean="0"/>
              <a:t>систематизиране знанията за българския език</a:t>
            </a:r>
            <a:r>
              <a:rPr lang="en-US" sz="2200" b="1" dirty="0" smtClean="0"/>
              <a:t>;</a:t>
            </a:r>
            <a:endParaRPr lang="bg-BG" sz="2200" b="1" dirty="0" smtClean="0"/>
          </a:p>
          <a:p>
            <a:pPr algn="ctr"/>
            <a:r>
              <a:rPr lang="bg-BG" sz="2200" b="1" dirty="0" smtClean="0"/>
              <a:t>значително обогатяване на  набора от дидактични материали.</a:t>
            </a:r>
            <a:endParaRPr lang="bg-BG" sz="2200" dirty="0"/>
          </a:p>
        </p:txBody>
      </p:sp>
    </p:spTree>
    <p:extLst>
      <p:ext uri="{BB962C8B-B14F-4D97-AF65-F5344CB8AC3E}">
        <p14:creationId xmlns:p14="http://schemas.microsoft.com/office/powerpoint/2010/main" val="107412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4085">
        <p14:reveal/>
      </p:transition>
    </mc:Choice>
    <mc:Fallback xmlns="">
      <p:transition spd="slow" advTm="240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78117"/>
            <a:ext cx="2318385" cy="805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_lar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421" y="152400"/>
            <a:ext cx="885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127924"/>
            <a:ext cx="2348865" cy="829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709" y="6184971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200" i="1" dirty="0" smtClean="0"/>
              <a:t>Проект  </a:t>
            </a:r>
            <a:r>
              <a:rPr lang="bg-BG" sz="1200" i="1" dirty="0"/>
              <a:t>BG05M2ОP001-3.005-0004 „Активно приобщаване в системата на предучилищното образование“, финансиран от Оперативна програма „Наука и образование за интелигентен растеж“, съфинансирана от Европейския съюз чрез Европейските структурни и инвестиционни фондове.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83066" y="542579"/>
            <a:ext cx="845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algn="ctr"/>
            <a:r>
              <a:rPr lang="bg-BG" sz="2400" b="1" dirty="0" smtClean="0"/>
              <a:t>ДЕЦАТА ОТ БАЗА „ ЩАСТЛИВО ДЕТСТВО“ С. ЗГАЛЕВО </a:t>
            </a:r>
            <a:endParaRPr lang="bg-BG" sz="2400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5543">
            <a:off x="100031" y="1560580"/>
            <a:ext cx="3044233" cy="2207824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99" y="1752600"/>
            <a:ext cx="2540001" cy="3810000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09">
            <a:off x="183921" y="3791210"/>
            <a:ext cx="3060375" cy="2295281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952" y="1981200"/>
            <a:ext cx="351604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6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46">
        <p14:window dir="vert"/>
      </p:transition>
    </mc:Choice>
    <mc:Fallback xmlns="">
      <p:transition spd="slow" advTm="85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78117"/>
            <a:ext cx="2318385" cy="805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_lar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421" y="152400"/>
            <a:ext cx="885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127924"/>
            <a:ext cx="2348865" cy="829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709" y="6184971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200" i="1" dirty="0" smtClean="0"/>
              <a:t>Проект  </a:t>
            </a:r>
            <a:r>
              <a:rPr lang="bg-BG" sz="1200" i="1" dirty="0"/>
              <a:t>BG05M2ОP001-3.005-0004 „Активно приобщаване в системата на предучилищното образование“, финансиран от Оперативна програма „Наука и образование за интелигентен растеж“, съфинансирана от Европейския съюз чрез Европейските структурни и инвестиционни фондове.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028680"/>
            <a:ext cx="852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/>
              <a:t>ДЕЦАТА </a:t>
            </a:r>
            <a:r>
              <a:rPr lang="bg-BG" sz="2400" b="1" dirty="0" smtClean="0"/>
              <a:t>ОТ БАЗА </a:t>
            </a:r>
            <a:r>
              <a:rPr lang="bg-BG" sz="2400" b="1" dirty="0"/>
              <a:t>„ </a:t>
            </a:r>
            <a:r>
              <a:rPr lang="bg-BG" sz="2400" b="1" dirty="0" smtClean="0"/>
              <a:t>ДЕТЕЛИНА“ </a:t>
            </a:r>
            <a:r>
              <a:rPr lang="bg-BG" sz="2400" b="1" dirty="0"/>
              <a:t>С. </a:t>
            </a:r>
            <a:r>
              <a:rPr lang="bg-BG" sz="2400" b="1" dirty="0" smtClean="0"/>
              <a:t>ВЪЛЧИТРЪН </a:t>
            </a:r>
            <a:endParaRPr lang="bg-BG" sz="2400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231174"/>
            <a:ext cx="5109797" cy="2034858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66338"/>
            <a:ext cx="1724310" cy="2741872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199" y="1466338"/>
            <a:ext cx="1686542" cy="2699877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623" y="1534651"/>
            <a:ext cx="1539154" cy="265976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3520">
            <a:off x="6054266" y="1857901"/>
            <a:ext cx="2822927" cy="377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82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5">
        <p:split orient="vert"/>
      </p:transition>
    </mc:Choice>
    <mc:Fallback xmlns="">
      <p:transition spd="slow" advTm="943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78117"/>
            <a:ext cx="2318385" cy="805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_lar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421" y="152400"/>
            <a:ext cx="885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127924"/>
            <a:ext cx="2348865" cy="829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709" y="6184971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200" i="1" dirty="0" smtClean="0"/>
              <a:t>Проект  </a:t>
            </a:r>
            <a:r>
              <a:rPr lang="bg-BG" sz="1200" i="1" dirty="0"/>
              <a:t>BG05M2ОP001-3.005-0004 „Активно приобщаване в системата на предучилищното образование“, финансиран от Оперативна програма „Наука и образование за интелигентен растеж“, съфинансирана от Европейския съюз чрез Европейските структурни и инвестиционни фондове.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7709" y="971348"/>
            <a:ext cx="9116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/>
              <a:t>ДЕЦАТА </a:t>
            </a:r>
            <a:r>
              <a:rPr lang="bg-BG" sz="2000" b="1" dirty="0" smtClean="0"/>
              <a:t>ОТ БАЗА </a:t>
            </a:r>
            <a:r>
              <a:rPr lang="bg-BG" sz="2000" b="1" dirty="0"/>
              <a:t>„ </a:t>
            </a:r>
            <a:r>
              <a:rPr lang="bg-BG" sz="2000" b="1" dirty="0" smtClean="0"/>
              <a:t>ЗДРАВЕЦ“ </a:t>
            </a:r>
            <a:r>
              <a:rPr lang="bg-BG" sz="2000" b="1" dirty="0"/>
              <a:t>С. </a:t>
            </a:r>
            <a:r>
              <a:rPr lang="bg-BG" sz="2000" b="1" dirty="0" smtClean="0"/>
              <a:t>ОДЪРНЕ </a:t>
            </a:r>
            <a:endParaRPr lang="bg-BG" sz="2000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547" y="1447800"/>
            <a:ext cx="3222169" cy="2418786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91" y="1600200"/>
            <a:ext cx="2608793" cy="4407797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66" y="3810000"/>
            <a:ext cx="3163801" cy="2374971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300175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8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0">
        <p:split orient="vert"/>
      </p:transition>
    </mc:Choice>
    <mc:Fallback xmlns="">
      <p:transition spd="slow" advTm="572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78117"/>
            <a:ext cx="2318385" cy="805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_lar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421" y="152400"/>
            <a:ext cx="885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127924"/>
            <a:ext cx="2348865" cy="829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709" y="6184971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200" i="1" dirty="0" smtClean="0"/>
              <a:t>Проект  </a:t>
            </a:r>
            <a:r>
              <a:rPr lang="bg-BG" sz="1200" i="1" dirty="0"/>
              <a:t>BG05M2ОP001-3.005-0004 „Активно приобщаване в системата на предучилищното образование“, финансиран от Оперативна програма „Наука и образование за интелигентен растеж“, съфинансирана от Европейския съюз чрез Европейските структурни и инвестиционни фондове.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7709" y="1028679"/>
            <a:ext cx="8991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/>
              <a:t>ДЕЦАТА </a:t>
            </a:r>
            <a:r>
              <a:rPr lang="bg-BG" sz="2000" b="1" dirty="0" smtClean="0"/>
              <a:t>ОТ БАЗА  </a:t>
            </a:r>
            <a:r>
              <a:rPr lang="bg-BG" sz="2000" b="1" dirty="0"/>
              <a:t>„ </a:t>
            </a:r>
            <a:r>
              <a:rPr lang="bg-BG" sz="2000" b="1" dirty="0" smtClean="0"/>
              <a:t>ЩУРЧЕ“ </a:t>
            </a:r>
            <a:r>
              <a:rPr lang="bg-BG" sz="2000" b="1" dirty="0"/>
              <a:t>С. </a:t>
            </a:r>
            <a:r>
              <a:rPr lang="bg-BG" sz="2000" b="1" dirty="0" smtClean="0"/>
              <a:t>КАМЕНЕЦ </a:t>
            </a:r>
            <a:endParaRPr lang="bg-BG" sz="2000" dirty="0"/>
          </a:p>
          <a:p>
            <a:pPr algn="just"/>
            <a:endParaRPr lang="bg-BG" sz="2400" b="1" dirty="0" smtClean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5" y="2743200"/>
            <a:ext cx="2436426" cy="3248567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149" y="1413399"/>
            <a:ext cx="2483251" cy="3311001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017" y="1823171"/>
            <a:ext cx="4238102" cy="31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7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531">
        <p:split orient="vert"/>
      </p:transition>
    </mc:Choice>
    <mc:Fallback xmlns="">
      <p:transition spd="slow" advTm="653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78117"/>
            <a:ext cx="2318385" cy="805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_lar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421" y="152400"/>
            <a:ext cx="885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127924"/>
            <a:ext cx="2348865" cy="829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709" y="6184971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200" i="1" dirty="0" smtClean="0"/>
              <a:t>Проект  </a:t>
            </a:r>
            <a:r>
              <a:rPr lang="bg-BG" sz="1200" i="1" dirty="0"/>
              <a:t>BG05M2ОP001-3.005-0004 „Активно приобщаване в системата на предучилищното образование“, финансиран от Оперативна програма „Наука и образование за интелигентен растеж“, съфинансирана от Европейския съюз чрез Европейските структурни и инвестиционни фондове.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31618" y="957234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/>
              <a:t>След добре свършена работа – усмихнати детски очи</a:t>
            </a:r>
          </a:p>
        </p:txBody>
      </p:sp>
      <p:pic>
        <p:nvPicPr>
          <p:cNvPr id="3074" name="Picture 2" descr="C:\Users\PC\Desktop\Картина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68" y="1418899"/>
            <a:ext cx="8574897" cy="481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73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428">
        <p14:reveal/>
      </p:transition>
    </mc:Choice>
    <mc:Fallback xmlns="">
      <p:transition spd="slow" advTm="64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78117"/>
            <a:ext cx="2318385" cy="805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_lar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421" y="152400"/>
            <a:ext cx="885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127924"/>
            <a:ext cx="2348865" cy="829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709" y="6184971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200" i="1" dirty="0" smtClean="0"/>
              <a:t>Проект  </a:t>
            </a:r>
            <a:r>
              <a:rPr lang="bg-BG" sz="1200" i="1" dirty="0"/>
              <a:t>BG05M2ОP001-3.005-0004 „Активно приобщаване в системата на предучилищното образование“, финансиран от Оперативна програма „Наука и образование за интелигентен растеж“, съфинансирана от Европейския съюз чрез Европейските структурни и инвестиционни фондове.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09749" y="1052446"/>
            <a:ext cx="89095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rgbClr val="002060"/>
                </a:solidFill>
              </a:rPr>
              <a:t>ВКЛЮЧВАНЕ В ПРОЕКТА</a:t>
            </a: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just"/>
            <a:r>
              <a:rPr lang="bg-BG" sz="2800" dirty="0" smtClean="0"/>
              <a:t>     На 14.10.2019г. </a:t>
            </a:r>
            <a:r>
              <a:rPr lang="bg-BG" sz="2800" dirty="0"/>
              <a:t>с</a:t>
            </a:r>
            <a:r>
              <a:rPr lang="bg-BG" sz="2800" dirty="0" smtClean="0"/>
              <a:t>тартира работата на първите 6 сформирани групи по дейност 1 -</a:t>
            </a:r>
            <a:r>
              <a:rPr lang="bg-BG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/>
              <a:t>допълнително </a:t>
            </a:r>
            <a:r>
              <a:rPr lang="ru-RU" sz="2800" dirty="0"/>
              <a:t>обучение по български език за деца, които не владеят добре български </a:t>
            </a:r>
            <a:r>
              <a:rPr lang="ru-RU" sz="2800" dirty="0" smtClean="0"/>
              <a:t>език</a:t>
            </a:r>
            <a:endParaRPr lang="bg-BG" sz="2800" b="1" dirty="0" smtClean="0">
              <a:solidFill>
                <a:srgbClr val="002060"/>
              </a:solidFill>
            </a:endParaRPr>
          </a:p>
          <a:p>
            <a:pPr algn="just"/>
            <a:r>
              <a:rPr lang="bg-BG" sz="2800" b="1" dirty="0">
                <a:solidFill>
                  <a:srgbClr val="002060"/>
                </a:solidFill>
              </a:rPr>
              <a:t> </a:t>
            </a:r>
            <a:r>
              <a:rPr lang="bg-BG" sz="2800" b="1" dirty="0" smtClean="0">
                <a:solidFill>
                  <a:srgbClr val="002060"/>
                </a:solidFill>
              </a:rPr>
              <a:t>    - две групи в централна сграда – гр. Пордим</a:t>
            </a:r>
          </a:p>
          <a:p>
            <a:pPr algn="just"/>
            <a:r>
              <a:rPr lang="bg-BG" sz="2800" b="1" dirty="0">
                <a:solidFill>
                  <a:srgbClr val="002060"/>
                </a:solidFill>
              </a:rPr>
              <a:t> </a:t>
            </a:r>
            <a:r>
              <a:rPr lang="bg-BG" sz="2800" b="1" dirty="0" smtClean="0">
                <a:solidFill>
                  <a:srgbClr val="002060"/>
                </a:solidFill>
              </a:rPr>
              <a:t>    - една група в база „Детелина“ с. Вълчитрън</a:t>
            </a:r>
          </a:p>
          <a:p>
            <a:pPr algn="just"/>
            <a:r>
              <a:rPr lang="bg-BG" sz="2800" b="1" dirty="0">
                <a:solidFill>
                  <a:srgbClr val="002060"/>
                </a:solidFill>
              </a:rPr>
              <a:t> </a:t>
            </a:r>
            <a:r>
              <a:rPr lang="bg-BG" sz="2800" b="1" dirty="0" smtClean="0">
                <a:solidFill>
                  <a:srgbClr val="002060"/>
                </a:solidFill>
              </a:rPr>
              <a:t>    - една група в база „Щастливо детство“ с. Згалево</a:t>
            </a:r>
          </a:p>
          <a:p>
            <a:pPr algn="just"/>
            <a:r>
              <a:rPr lang="bg-BG" sz="2800" b="1" dirty="0" smtClean="0">
                <a:solidFill>
                  <a:srgbClr val="002060"/>
                </a:solidFill>
              </a:rPr>
              <a:t>     - една група в база „Щурче“ с. Каменец</a:t>
            </a:r>
          </a:p>
          <a:p>
            <a:pPr algn="just"/>
            <a:r>
              <a:rPr lang="bg-BG" sz="2800" b="1" dirty="0" smtClean="0">
                <a:solidFill>
                  <a:srgbClr val="002060"/>
                </a:solidFill>
              </a:rPr>
              <a:t>     - една група в база „Здравец“ с. Одърне</a:t>
            </a:r>
            <a:endParaRPr lang="bg-BG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7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21">
        <p14:doors dir="vert"/>
      </p:transition>
    </mc:Choice>
    <mc:Fallback xmlns="">
      <p:transition spd="slow" advTm="132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877864"/>
              </p:ext>
            </p:extLst>
          </p:nvPr>
        </p:nvGraphicFramePr>
        <p:xfrm>
          <a:off x="152400" y="228600"/>
          <a:ext cx="8735963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Acrobat Document" r:id="rId3" imgW="8019946" imgH="5667372" progId="AcroExch.Document.DC">
                  <p:embed/>
                </p:oleObj>
              </mc:Choice>
              <mc:Fallback>
                <p:oleObj name="Acrobat Document" r:id="rId3" imgW="8019946" imgH="566737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228600"/>
                        <a:ext cx="8735963" cy="640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988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8">
        <p14:prism isContent="1"/>
      </p:transition>
    </mc:Choice>
    <mc:Fallback xmlns="">
      <p:transition spd="slow" advTm="48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78117"/>
            <a:ext cx="2318385" cy="805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_lar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421" y="152400"/>
            <a:ext cx="885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127924"/>
            <a:ext cx="2348865" cy="829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709" y="6184971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200" i="1" dirty="0" smtClean="0"/>
              <a:t>Проект  </a:t>
            </a:r>
            <a:r>
              <a:rPr lang="bg-BG" sz="1200" i="1" dirty="0"/>
              <a:t>BG05M2ОP001-3.005-0004 „Активно приобщаване в системата на предучилищното образование“, финансиран от Оперативна програма „Наука и образование за интелигентен растеж“, съфинансирана от Европейския съюз чрез Европейските структурни и инвестиционни фондове.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075161"/>
            <a:ext cx="874968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rgbClr val="002060"/>
                </a:solidFill>
              </a:rPr>
              <a:t>ПОТРЕБНОСТИТЕ  НА ДЕЦАТА, ПОСЕЩАВАЩИ ДГ „ВЪЛШЕБЕН СВЯТ“ ОТ ДОПЪЛНИТЕЛНО ОБУЧЕНИЕ ПО БЪЛГАРСКИ ЕЗИК СЕ ОБУСЛАВЯТ ОТ НЯКОЛКО ФАКТОРА:</a:t>
            </a:r>
          </a:p>
          <a:p>
            <a:pPr algn="ctr"/>
            <a:r>
              <a:rPr lang="bg-BG" sz="2400" dirty="0" smtClean="0"/>
              <a:t> 1.  </a:t>
            </a:r>
            <a:r>
              <a:rPr lang="ru-RU" sz="2400" dirty="0" smtClean="0"/>
              <a:t>За голяма  част  от децата българският език не е майчин.</a:t>
            </a:r>
          </a:p>
          <a:p>
            <a:pPr algn="just"/>
            <a:r>
              <a:rPr lang="ru-RU" sz="2400" dirty="0" smtClean="0"/>
              <a:t>       2. Част от децата са родени в чужбина и са пребивавали  по няколко години в чужда езикова среда.</a:t>
            </a:r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  3. Над 50 % от 3-4 годишните срещат затруднения при комуникация с деца и възрастни, поради неправилна артикулация на звукове и граматически неточности в речта.</a:t>
            </a:r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  4.  Голяма част от 5 и 6 годишните срещат обучителни трудности и не могат да покрият стандартите за училищна готовност. </a:t>
            </a:r>
          </a:p>
        </p:txBody>
      </p:sp>
    </p:spTree>
    <p:extLst>
      <p:ext uri="{BB962C8B-B14F-4D97-AF65-F5344CB8AC3E}">
        <p14:creationId xmlns:p14="http://schemas.microsoft.com/office/powerpoint/2010/main" val="320526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64">
        <p14:ferris dir="l"/>
      </p:transition>
    </mc:Choice>
    <mc:Fallback xmlns="">
      <p:transition spd="slow" advTm="174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C\Desktop\четвърти слайд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239" y="477544"/>
            <a:ext cx="6072187" cy="570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78117"/>
            <a:ext cx="2318385" cy="805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_larg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421" y="152400"/>
            <a:ext cx="885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127924"/>
            <a:ext cx="2348865" cy="829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709" y="6184971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200" i="1" dirty="0" smtClean="0"/>
              <a:t>Проект  </a:t>
            </a:r>
            <a:r>
              <a:rPr lang="bg-BG" sz="1200" i="1" dirty="0"/>
              <a:t>BG05M2ОP001-3.005-0004 „Активно приобщаване в системата на предучилищното образование“, финансиран от Оперативна програма „Наука и образование за интелигентен растеж“, съфинансирана от Европейския съюз чрез Европейските структурни и инвестиционни фондове.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904554"/>
            <a:ext cx="563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rgbClr val="002060"/>
                </a:solidFill>
              </a:rPr>
              <a:t>     ВЪЛШЕБСТВАТА, КОИТО НИ                         ПОМОГНАХА ДА ПОСТИГНЕМ ДОБРИ РЕЗУЛТАТИ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59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895">
        <p14:prism isContent="1" isInverted="1"/>
      </p:transition>
    </mc:Choice>
    <mc:Fallback xmlns="">
      <p:transition spd="slow" advClick="0" advTm="58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78117"/>
            <a:ext cx="2318385" cy="805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_lar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421" y="152400"/>
            <a:ext cx="885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127924"/>
            <a:ext cx="2348865" cy="829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709" y="6184971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200" i="1" dirty="0" smtClean="0"/>
              <a:t>Проект  </a:t>
            </a:r>
            <a:r>
              <a:rPr lang="bg-BG" sz="1200" i="1" dirty="0"/>
              <a:t>BG05M2ОP001-3.005-0004 „Активно приобщаване в системата на предучилищното образование“, финансиран от Оперативна програма „Наука и образование за интелигентен растеж“, съфинансирана от Европейския съюз чрез Европейските структурни и инвестиционни фондове.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028679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  1</a:t>
            </a:r>
            <a:r>
              <a:rPr lang="bg-BG" sz="1600" dirty="0" smtClean="0"/>
              <a:t>. </a:t>
            </a:r>
            <a:r>
              <a:rPr lang="bg-BG" sz="2800" dirty="0" smtClean="0">
                <a:latin typeface="Arial Black" pitchFamily="34" charset="0"/>
              </a:rPr>
              <a:t>КОМПЕТЕНЦИЯТА НА УЧИТЕЛИТЕ</a:t>
            </a:r>
          </a:p>
          <a:p>
            <a:pPr algn="ctr"/>
            <a:endParaRPr lang="en-US" sz="1600" dirty="0">
              <a:latin typeface="Arial Black" pitchFamily="34" charset="0"/>
            </a:endParaRPr>
          </a:p>
          <a:p>
            <a:pPr algn="ctr"/>
            <a:r>
              <a:rPr lang="ru-RU" sz="2000" b="1" dirty="0" smtClean="0"/>
              <a:t>ОБУЧЕНИЯТА, КОИТО СА ПРЕМИНАЛИ РЪКОВОДИТЕЛИ НА ГРУПИ</a:t>
            </a:r>
          </a:p>
          <a:p>
            <a:pPr algn="ctr"/>
            <a:endParaRPr lang="ru-RU" sz="2000" b="1" dirty="0"/>
          </a:p>
          <a:p>
            <a:pPr algn="just"/>
            <a:r>
              <a:rPr lang="ru-RU" sz="2400" dirty="0" smtClean="0"/>
              <a:t>    •</a:t>
            </a:r>
            <a:r>
              <a:rPr lang="ru-RU" sz="2400" b="1" dirty="0" smtClean="0"/>
              <a:t> </a:t>
            </a:r>
            <a:r>
              <a:rPr lang="ru-RU" sz="2400" dirty="0"/>
              <a:t>за придобиване на знания, умения и </a:t>
            </a:r>
            <a:r>
              <a:rPr lang="ru-RU" sz="2400" dirty="0" smtClean="0"/>
              <a:t>компетентности </a:t>
            </a:r>
            <a:r>
              <a:rPr lang="ru-RU" sz="2400" dirty="0"/>
              <a:t>за прилагане на </a:t>
            </a:r>
            <a:r>
              <a:rPr lang="ru-RU" sz="2400" u="sng" dirty="0"/>
              <a:t>специализираната методика</a:t>
            </a:r>
            <a:r>
              <a:rPr lang="ru-RU" sz="2400" dirty="0"/>
              <a:t>, основана на играта за обучение по български език;</a:t>
            </a:r>
          </a:p>
          <a:p>
            <a:pPr algn="just"/>
            <a:r>
              <a:rPr lang="ru-RU" sz="2400" dirty="0" smtClean="0"/>
              <a:t>    • за </a:t>
            </a:r>
            <a:r>
              <a:rPr lang="ru-RU" sz="2400" dirty="0"/>
              <a:t>придобиване на знания, умения и компетентности за прилагане на </a:t>
            </a:r>
            <a:r>
              <a:rPr lang="ru-RU" sz="2400" u="sng" dirty="0"/>
              <a:t>скрининг тест</a:t>
            </a:r>
            <a:r>
              <a:rPr lang="ru-RU" sz="2400" b="1" dirty="0"/>
              <a:t> </a:t>
            </a:r>
            <a:r>
              <a:rPr lang="ru-RU" sz="2400" dirty="0"/>
              <a:t>за ранно оценяване на потребностите на децата от 3 години до 3 години и 6 месеца, за определяне на риска от обучителни затруднения и за тяхната </a:t>
            </a:r>
            <a:r>
              <a:rPr lang="ru-RU" sz="2400" dirty="0" smtClean="0"/>
              <a:t>превенция</a:t>
            </a:r>
            <a:r>
              <a:rPr lang="en-US" sz="2400" dirty="0"/>
              <a:t>;</a:t>
            </a:r>
            <a:endParaRPr lang="ru-RU" sz="2400" dirty="0"/>
          </a:p>
          <a:p>
            <a:pPr algn="just"/>
            <a:r>
              <a:rPr lang="ru-RU" sz="2400" dirty="0" smtClean="0"/>
              <a:t>   • за </a:t>
            </a:r>
            <a:r>
              <a:rPr lang="ru-RU" sz="2400" dirty="0"/>
              <a:t>придобиване на умения за </a:t>
            </a:r>
            <a:r>
              <a:rPr lang="ru-RU" sz="2400" u="sng" dirty="0"/>
              <a:t>работа с родители </a:t>
            </a:r>
            <a:r>
              <a:rPr lang="ru-RU" sz="2400" dirty="0"/>
              <a:t>на деца от уязвими </a:t>
            </a:r>
            <a:r>
              <a:rPr lang="ru-RU" sz="2400" dirty="0" smtClean="0"/>
              <a:t>групи и на деца </a:t>
            </a:r>
            <a:r>
              <a:rPr lang="ru-RU" sz="2400" dirty="0"/>
              <a:t>със </a:t>
            </a:r>
            <a:r>
              <a:rPr lang="ru-RU" sz="2400" dirty="0" smtClean="0"/>
              <a:t>СОП </a:t>
            </a:r>
            <a:r>
              <a:rPr lang="ru-RU" sz="2400" dirty="0"/>
              <a:t>и за прилагане на форми и методи на работа за активното приобщаване на </a:t>
            </a:r>
            <a:r>
              <a:rPr lang="ru-RU" sz="2400" dirty="0" smtClean="0"/>
              <a:t>родителите.</a:t>
            </a:r>
          </a:p>
        </p:txBody>
      </p:sp>
    </p:spTree>
    <p:extLst>
      <p:ext uri="{BB962C8B-B14F-4D97-AF65-F5344CB8AC3E}">
        <p14:creationId xmlns:p14="http://schemas.microsoft.com/office/powerpoint/2010/main" val="196923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833">
        <p14:prism isContent="1" isInverted="1"/>
      </p:transition>
    </mc:Choice>
    <mc:Fallback xmlns="">
      <p:transition spd="slow" advClick="0" advTm="2083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78117"/>
            <a:ext cx="2318385" cy="805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_lar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421" y="152400"/>
            <a:ext cx="885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127924"/>
            <a:ext cx="2348865" cy="829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709" y="6184971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200" i="1" dirty="0" smtClean="0"/>
              <a:t>Проект  </a:t>
            </a:r>
            <a:r>
              <a:rPr lang="bg-BG" sz="1200" i="1" dirty="0"/>
              <a:t>BG05M2ОP001-3.005-0004 „Активно приобщаване в системата на предучилищното образование“, финансиран от Оперативна програма „Наука и образование за интелигентен растеж“, съфинансирана от Европейския съюз чрез Европейските структурни и инвестиционни фондове.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028679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latin typeface="Arial Black" pitchFamily="34" charset="0"/>
              </a:rPr>
              <a:t>             </a:t>
            </a:r>
            <a:r>
              <a:rPr lang="en-US" sz="2400" b="1" dirty="0" smtClean="0">
                <a:latin typeface="Arial Black" pitchFamily="34" charset="0"/>
              </a:rPr>
              <a:t>2</a:t>
            </a:r>
            <a:r>
              <a:rPr lang="bg-BG" sz="2400" b="1" dirty="0" smtClean="0">
                <a:latin typeface="Arial Black" pitchFamily="34" charset="0"/>
              </a:rPr>
              <a:t>.</a:t>
            </a:r>
            <a:r>
              <a:rPr lang="ru-RU" sz="2400" b="1" dirty="0" smtClean="0">
                <a:latin typeface="Arial Black" pitchFamily="34" charset="0"/>
              </a:rPr>
              <a:t> ВЪЛШЕБСТВАТА НА ИГРАТА</a:t>
            </a:r>
            <a:endParaRPr lang="en-US" sz="2400" b="1" dirty="0" smtClean="0">
              <a:latin typeface="Arial Black" pitchFamily="34" charset="0"/>
            </a:endParaRPr>
          </a:p>
          <a:p>
            <a:pPr algn="ctr"/>
            <a:endParaRPr lang="en-US" sz="2000" dirty="0" smtClean="0"/>
          </a:p>
          <a:p>
            <a:pPr algn="ctr"/>
            <a:endParaRPr lang="ru-RU" sz="2400" b="1" dirty="0"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87792" y="4844713"/>
            <a:ext cx="7620000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 smtClean="0"/>
              <a:t>. </a:t>
            </a:r>
          </a:p>
          <a:p>
            <a:endParaRPr lang="ru-RU" dirty="0" smtClean="0"/>
          </a:p>
          <a:p>
            <a:endParaRPr lang="bg-BG" dirty="0"/>
          </a:p>
        </p:txBody>
      </p:sp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3798991" y="2864148"/>
            <a:ext cx="5409950" cy="1938992"/>
          </a:xfrm>
        </p:spPr>
        <p:txBody>
          <a:bodyPr wrap="square" anchor="ctr">
            <a:spAutoFit/>
          </a:bodyPr>
          <a:lstStyle/>
          <a:p>
            <a:r>
              <a:rPr lang="bg-BG" sz="2400" b="1" dirty="0">
                <a:solidFill>
                  <a:schemeClr val="tx2"/>
                </a:solidFill>
                <a:latin typeface="Gabriola" panose="04040605051002020D02" pitchFamily="82" charset="0"/>
                <a:ea typeface="+mn-ea"/>
                <a:cs typeface="+mn-cs"/>
              </a:rPr>
              <a:t> </a:t>
            </a:r>
            <a:r>
              <a:rPr lang="bg-BG" sz="2400" b="1" dirty="0" smtClean="0">
                <a:latin typeface="Monotype Corsiva" panose="03010101010201010101" pitchFamily="66" charset="0"/>
                <a:ea typeface="+mn-ea"/>
                <a:cs typeface="+mn-cs"/>
              </a:rPr>
              <a:t>Игровият подход е отличен метод за насърчаване на творчеството, тъй като игрите дават възможност за изява </a:t>
            </a:r>
            <a:br>
              <a:rPr lang="bg-BG" sz="2400" b="1" dirty="0" smtClean="0"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bg-BG" sz="2400" b="1" dirty="0" smtClean="0">
                <a:latin typeface="Monotype Corsiva" panose="03010101010201010101" pitchFamily="66" charset="0"/>
                <a:ea typeface="+mn-ea"/>
                <a:cs typeface="+mn-cs"/>
              </a:rPr>
              <a:t>на заложения потенциал</a:t>
            </a:r>
            <a:r>
              <a:rPr lang="bg-BG" sz="2400" dirty="0" smtClean="0">
                <a:latin typeface="Monotype Corsiva" panose="03010101010201010101" pitchFamily="66" charset="0"/>
                <a:ea typeface="+mn-ea"/>
                <a:cs typeface="+mn-cs"/>
              </a:rPr>
              <a:t>.</a:t>
            </a:r>
            <a:br>
              <a:rPr lang="bg-BG" sz="2400" dirty="0" smtClean="0">
                <a:latin typeface="Monotype Corsiva" panose="03010101010201010101" pitchFamily="66" charset="0"/>
                <a:ea typeface="+mn-ea"/>
                <a:cs typeface="+mn-cs"/>
              </a:rPr>
            </a:br>
            <a:endParaRPr lang="bg-BG" sz="2400" dirty="0"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>
          <a:xfrm>
            <a:off x="3928156" y="4648199"/>
            <a:ext cx="5215844" cy="1536771"/>
          </a:xfrm>
        </p:spPr>
        <p:txBody>
          <a:bodyPr>
            <a:normAutofit/>
          </a:bodyPr>
          <a:lstStyle/>
          <a:p>
            <a:pPr algn="just"/>
            <a:r>
              <a:rPr lang="bg-BG" sz="2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Ученето чрез игри създава среда, в която детето може да общува активно. Общата цел  в играта му помага да се ориентира в обстановката и да се научи да работи в екип</a:t>
            </a:r>
            <a:r>
              <a:rPr lang="bg-BG" sz="2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  <a:endParaRPr lang="bg-BG" sz="20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2" name="Правоъгълник 11"/>
          <p:cNvSpPr/>
          <p:nvPr/>
        </p:nvSpPr>
        <p:spPr>
          <a:xfrm>
            <a:off x="3928155" y="1533313"/>
            <a:ext cx="52158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tx2"/>
                </a:solidFill>
                <a:latin typeface="Monotype Corsiva" panose="03010101010201010101" pitchFamily="66" charset="0"/>
              </a:rPr>
              <a:t>Игрите са изключително забавни и носят силен емоционален заряд, а това е отлична база за натрупване на трайни знания</a:t>
            </a:r>
            <a:r>
              <a:rPr lang="ru-RU" sz="24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.</a:t>
            </a:r>
          </a:p>
          <a:p>
            <a:pPr algn="just"/>
            <a:endParaRPr lang="ru-RU" sz="2400" b="1" dirty="0">
              <a:solidFill>
                <a:schemeClr val="accent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4" name="Картина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33312"/>
            <a:ext cx="3124200" cy="48141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476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2550">
        <p14:reveal/>
      </p:transition>
    </mc:Choice>
    <mc:Fallback xmlns="">
      <p:transition spd="slow" advClick="0" advTm="225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78117"/>
            <a:ext cx="2318385" cy="805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_lar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421" y="152400"/>
            <a:ext cx="885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127924"/>
            <a:ext cx="2348865" cy="829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709" y="6184971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200" i="1" dirty="0" smtClean="0"/>
              <a:t>Проект  </a:t>
            </a:r>
            <a:r>
              <a:rPr lang="bg-BG" sz="1200" i="1" dirty="0"/>
              <a:t>BG05M2ОP001-3.005-0004 „Активно приобщаване в системата на предучилищното образование“, финансиран от Оперативна програма „Наука и образование за интелигентен растеж“, съфинансирана от Европейския съюз чрез Европейските структурни и инвестиционни фондове.</a:t>
            </a:r>
            <a:endParaRPr lang="en-US" sz="1200" dirty="0"/>
          </a:p>
        </p:txBody>
      </p:sp>
      <p:pic>
        <p:nvPicPr>
          <p:cNvPr id="10" name="Картина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957235"/>
            <a:ext cx="4654738" cy="2618291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536913"/>
            <a:ext cx="4707657" cy="2648057"/>
          </a:xfrm>
          <a:prstGeom prst="rect">
            <a:avLst/>
          </a:prstGeom>
        </p:spPr>
      </p:pic>
      <p:pic>
        <p:nvPicPr>
          <p:cNvPr id="9" name="Картина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36" y="1532415"/>
            <a:ext cx="3470955" cy="46525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784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737">
        <p:split orient="vert"/>
      </p:transition>
    </mc:Choice>
    <mc:Fallback xmlns="">
      <p:transition spd="slow" advTm="1073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78117"/>
            <a:ext cx="2318385" cy="805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_lar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421" y="152400"/>
            <a:ext cx="885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127924"/>
            <a:ext cx="2348865" cy="829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709" y="6184971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200" i="1" dirty="0" smtClean="0"/>
              <a:t>Проект  </a:t>
            </a:r>
            <a:r>
              <a:rPr lang="bg-BG" sz="1200" i="1" dirty="0"/>
              <a:t>BG05M2ОP001-3.005-0004 „Активно приобщаване в системата на предучилищното образование“, финансиран от Оперативна програма „Наука и образование за интелигентен растеж“, съфинансирана от Европейския съюз чрез Европейските структурни и инвестиционни фондове.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7709" y="1028679"/>
            <a:ext cx="868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latin typeface="Arial Black" pitchFamily="34" charset="0"/>
              </a:rPr>
              <a:t>3. ВЪЛШЕБСТВАТА НА ПРИРОДАТА</a:t>
            </a:r>
            <a:endParaRPr lang="en-US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41" y="3740140"/>
            <a:ext cx="3219472" cy="2785741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046" y="2209800"/>
            <a:ext cx="2698779" cy="4458206"/>
          </a:xfrm>
          <a:prstGeom prst="rect">
            <a:avLst/>
          </a:prstGeom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877" y="2362200"/>
            <a:ext cx="3657600" cy="2204916"/>
          </a:xfrm>
          <a:prstGeom prst="rect">
            <a:avLst/>
          </a:prstGeom>
        </p:spPr>
      </p:pic>
      <p:sp>
        <p:nvSpPr>
          <p:cNvPr id="13" name="Правоъгълник 12"/>
          <p:cNvSpPr/>
          <p:nvPr/>
        </p:nvSpPr>
        <p:spPr>
          <a:xfrm>
            <a:off x="388669" y="1276920"/>
            <a:ext cx="83276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Децата  се учат да откриват и изследват с помощта на сетивата си, а учителят им помага да изразят наученото чрез словото.</a:t>
            </a:r>
          </a:p>
        </p:txBody>
      </p:sp>
      <p:pic>
        <p:nvPicPr>
          <p:cNvPr id="2050" name="Picture 2" descr="C:\Users\veni\Desktop\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36" y="2098304"/>
            <a:ext cx="2915436" cy="440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7982109"/>
      </p:ext>
    </p:extLst>
  </p:cSld>
  <p:clrMapOvr>
    <a:masterClrMapping/>
  </p:clrMapOvr>
  <p:transition spd="slow" advTm="1875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231616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26" y="201460"/>
            <a:ext cx="8905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4320"/>
            <a:ext cx="23479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685800" y="1060587"/>
            <a:ext cx="7086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4. МОЯТА РОДИНА Е ВЪЛШЕБНА</a:t>
            </a: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4670"/>
            <a:ext cx="5642706" cy="3352800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248" y="4176431"/>
            <a:ext cx="4889424" cy="2580653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2095">
            <a:off x="983509" y="4435840"/>
            <a:ext cx="2977771" cy="2713362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093">
            <a:off x="5459288" y="1627028"/>
            <a:ext cx="3323257" cy="2256880"/>
          </a:xfrm>
          <a:prstGeom prst="rect">
            <a:avLst/>
          </a:prstGeom>
        </p:spPr>
      </p:pic>
      <p:sp>
        <p:nvSpPr>
          <p:cNvPr id="7" name="Правоъгълник 6"/>
          <p:cNvSpPr/>
          <p:nvPr/>
        </p:nvSpPr>
        <p:spPr>
          <a:xfrm>
            <a:off x="540599" y="3057521"/>
            <a:ext cx="81787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Любовта</a:t>
            </a:r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към</a:t>
            </a: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България</a:t>
            </a: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изразена</a:t>
            </a: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 в </a:t>
            </a:r>
            <a:r>
              <a:rPr lang="ru-RU" sz="2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стихове</a:t>
            </a: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 и песни и </a:t>
            </a:r>
            <a:r>
              <a:rPr lang="ru-RU" sz="2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пресъздаването</a:t>
            </a: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 на </a:t>
            </a:r>
            <a:r>
              <a:rPr lang="ru-RU" sz="2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български</a:t>
            </a: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 традиции и  </a:t>
            </a:r>
            <a:r>
              <a:rPr lang="ru-RU" sz="2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обичаи</a:t>
            </a: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bg-BG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</a:t>
            </a:r>
            <a:r>
              <a:rPr lang="ru-RU" sz="20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азвива</a:t>
            </a:r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и обогатява </a:t>
            </a:r>
            <a:r>
              <a:rPr lang="ru-RU" sz="2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детския</a:t>
            </a: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речник</a:t>
            </a:r>
            <a:endParaRPr lang="ru-RU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924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17">
        <p14:reveal/>
      </p:transition>
    </mc:Choice>
    <mc:Fallback xmlns="">
      <p:transition spd="slow" advTm="153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7|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3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3|3.2|2.5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8|3.5|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9.8|2.8|3.8|3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9.8|2.8|3.8|3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8|3.5|3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8|4.2|3.1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1294</Words>
  <Application>Microsoft Office PowerPoint</Application>
  <PresentationFormat>On-screen Show (4:3)</PresentationFormat>
  <Paragraphs>92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Игровият подход е отличен метод за насърчаване на творчеството, тъй като игрите дават възможност за изява  на заложения потенциал.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gateva</dc:creator>
  <cp:lastModifiedBy>veni</cp:lastModifiedBy>
  <cp:revision>161</cp:revision>
  <dcterms:created xsi:type="dcterms:W3CDTF">2006-08-16T00:00:00Z</dcterms:created>
  <dcterms:modified xsi:type="dcterms:W3CDTF">2020-11-22T18:52:02Z</dcterms:modified>
</cp:coreProperties>
</file>